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4" autoAdjust="0"/>
    <p:restoredTop sz="94660"/>
  </p:normalViewPr>
  <p:slideViewPr>
    <p:cSldViewPr snapToGrid="0">
      <p:cViewPr varScale="1">
        <p:scale>
          <a:sx n="61" d="100"/>
          <a:sy n="61" d="100"/>
        </p:scale>
        <p:origin x="102"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182E-CF3C-494E-B070-28E9AE7460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F410FC-D38F-461F-BCFD-E00C917B7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2F280B-4823-42B6-9B60-82FA19AF8136}"/>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5" name="Footer Placeholder 4">
            <a:extLst>
              <a:ext uri="{FF2B5EF4-FFF2-40B4-BE49-F238E27FC236}">
                <a16:creationId xmlns:a16="http://schemas.microsoft.com/office/drawing/2014/main" id="{D2FA77F2-8EE4-4B0F-AC68-ECB0064D8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23793-36F8-4750-8DE0-1608D1BD0699}"/>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3732373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113E-235E-4AA9-8264-9C7CEE928E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2D0D5C-FABE-47AB-BCFC-6CAFF658E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56D27-870C-45E2-9F71-24D0DA9D1D66}"/>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5" name="Footer Placeholder 4">
            <a:extLst>
              <a:ext uri="{FF2B5EF4-FFF2-40B4-BE49-F238E27FC236}">
                <a16:creationId xmlns:a16="http://schemas.microsoft.com/office/drawing/2014/main" id="{8453750A-253C-4A94-B024-72B31CE02F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9209-16B9-43C1-8580-96461B549A90}"/>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69569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DD3475-9624-4724-974D-8B1448BFC8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EE6DF2-85BA-49E1-A279-C5D7AB3D2F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8B313-CE7E-4CA5-976B-136E138931A9}"/>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5" name="Footer Placeholder 4">
            <a:extLst>
              <a:ext uri="{FF2B5EF4-FFF2-40B4-BE49-F238E27FC236}">
                <a16:creationId xmlns:a16="http://schemas.microsoft.com/office/drawing/2014/main" id="{7A8A186C-FF66-447A-A9CC-9814D1FA0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5FCD0-A657-45C6-B29C-7819AB30E249}"/>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64124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9A440-FCE0-48B1-869E-73FBED918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79EE26-2BB0-4C73-8771-E72EF86F49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14BB26-00AD-4D13-8114-307068CB4E9E}"/>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5" name="Footer Placeholder 4">
            <a:extLst>
              <a:ext uri="{FF2B5EF4-FFF2-40B4-BE49-F238E27FC236}">
                <a16:creationId xmlns:a16="http://schemas.microsoft.com/office/drawing/2014/main" id="{274190A9-B52D-4B59-9EDD-ACECF9E3B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EE992-0A77-42FA-A290-A61CF8F6277F}"/>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268588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A997-430D-4FFC-A7A2-0C9E347EDC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11E60E-B327-4DD2-A617-B2BC74218E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8B5C13-A84C-4CCC-BA2A-CF0F8E08EFB6}"/>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5" name="Footer Placeholder 4">
            <a:extLst>
              <a:ext uri="{FF2B5EF4-FFF2-40B4-BE49-F238E27FC236}">
                <a16:creationId xmlns:a16="http://schemas.microsoft.com/office/drawing/2014/main" id="{349757F3-ED81-4ECC-997C-C9BA6AD1D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E099C-A046-431B-AEFC-3BC2BA7C7FCA}"/>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3187821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517A2-F0F3-4820-B0D3-CD8174455B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5EC97-A20D-41D9-9694-D2A8FB66E0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02BF61-09EF-47C3-9705-377D715E41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07F122-9BA0-492D-8A21-5AC95C37A6FB}"/>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6" name="Footer Placeholder 5">
            <a:extLst>
              <a:ext uri="{FF2B5EF4-FFF2-40B4-BE49-F238E27FC236}">
                <a16:creationId xmlns:a16="http://schemas.microsoft.com/office/drawing/2014/main" id="{009BF517-C89E-49F6-AC95-35F4C5FAD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EB7B3-8D0E-4694-8AF2-28B385B10381}"/>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133753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EDB1-50B0-4C1A-857D-B19AE08936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F812E6-6317-4B70-AAEF-0385E08AE1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C36A63-A755-48B3-BB1A-A6D9FC2534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4BE7E0-2F50-4784-9F73-9DBFAC74EC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F99844-EEE0-45D9-95E6-9614A86114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188C10-8179-4A61-9AF1-EC97A5AF737C}"/>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8" name="Footer Placeholder 7">
            <a:extLst>
              <a:ext uri="{FF2B5EF4-FFF2-40B4-BE49-F238E27FC236}">
                <a16:creationId xmlns:a16="http://schemas.microsoft.com/office/drawing/2014/main" id="{2B2A6766-ECFD-4748-898F-6AA5AF00EA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D9642D-FB02-4555-AED1-781BF7165910}"/>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1386485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84B9-2223-4E16-A706-6EADA221B4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FC9312-8A35-467B-B00B-45FEB63C3982}"/>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4" name="Footer Placeholder 3">
            <a:extLst>
              <a:ext uri="{FF2B5EF4-FFF2-40B4-BE49-F238E27FC236}">
                <a16:creationId xmlns:a16="http://schemas.microsoft.com/office/drawing/2014/main" id="{4A81C3BC-D207-44FC-ABB3-007350556F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1AD81-27C5-4816-9CC4-EA0B8EDCEA01}"/>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194117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F663E6-8ABC-4E55-B302-8A541CCFBC16}"/>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3" name="Footer Placeholder 2">
            <a:extLst>
              <a:ext uri="{FF2B5EF4-FFF2-40B4-BE49-F238E27FC236}">
                <a16:creationId xmlns:a16="http://schemas.microsoft.com/office/drawing/2014/main" id="{B0BF3F06-00E3-40A6-BA0D-7758E9CA9A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88CCD5-998C-4CF2-BD38-6FE11F9F484E}"/>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1632539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921-32C7-4B4D-A4A7-444248BE17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26C514-CD5C-4BD6-80D8-B061713885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3D6A3E-69B7-4A78-B2B1-5164AD28F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27EA2-2675-44A4-A53D-EA720CC94824}"/>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6" name="Footer Placeholder 5">
            <a:extLst>
              <a:ext uri="{FF2B5EF4-FFF2-40B4-BE49-F238E27FC236}">
                <a16:creationId xmlns:a16="http://schemas.microsoft.com/office/drawing/2014/main" id="{FC999523-D555-44DE-AA8B-3C3B69BCF0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4BF8F5-1D9E-4FF9-AAC2-F5768237C19B}"/>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6416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12C2-E59A-4CDE-8C1A-0AD5DFEF0D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25E49-47FC-48AE-8862-F2237817D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65F89-EE0A-4D37-A59C-43BD2AC72D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8D078E-39D3-4929-A594-AB5B9B6680DC}"/>
              </a:ext>
            </a:extLst>
          </p:cNvPr>
          <p:cNvSpPr>
            <a:spLocks noGrp="1"/>
          </p:cNvSpPr>
          <p:nvPr>
            <p:ph type="dt" sz="half" idx="10"/>
          </p:nvPr>
        </p:nvSpPr>
        <p:spPr/>
        <p:txBody>
          <a:bodyPr/>
          <a:lstStyle/>
          <a:p>
            <a:fld id="{2A5A276C-9641-4BA1-902D-D13A8377FF95}" type="datetimeFigureOut">
              <a:rPr lang="en-US" smtClean="0"/>
              <a:t>6/28/2019</a:t>
            </a:fld>
            <a:endParaRPr lang="en-US"/>
          </a:p>
        </p:txBody>
      </p:sp>
      <p:sp>
        <p:nvSpPr>
          <p:cNvPr id="6" name="Footer Placeholder 5">
            <a:extLst>
              <a:ext uri="{FF2B5EF4-FFF2-40B4-BE49-F238E27FC236}">
                <a16:creationId xmlns:a16="http://schemas.microsoft.com/office/drawing/2014/main" id="{A4D1308C-F635-4E4A-A4DA-1242CB0465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45DFC-D6C0-4BBF-AA98-C0EC0A1CF169}"/>
              </a:ext>
            </a:extLst>
          </p:cNvPr>
          <p:cNvSpPr>
            <a:spLocks noGrp="1"/>
          </p:cNvSpPr>
          <p:nvPr>
            <p:ph type="sldNum" sz="quarter" idx="12"/>
          </p:nvPr>
        </p:nvSpPr>
        <p:spPr/>
        <p:txBody>
          <a:bodyPr/>
          <a:lstStyle/>
          <a:p>
            <a:fld id="{C923681C-C742-4AAE-AA02-C7F53C8AA12B}" type="slidenum">
              <a:rPr lang="en-US" smtClean="0"/>
              <a:t>‹#›</a:t>
            </a:fld>
            <a:endParaRPr lang="en-US"/>
          </a:p>
        </p:txBody>
      </p:sp>
    </p:spTree>
    <p:extLst>
      <p:ext uri="{BB962C8B-B14F-4D97-AF65-F5344CB8AC3E}">
        <p14:creationId xmlns:p14="http://schemas.microsoft.com/office/powerpoint/2010/main" val="1352177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8BF3DB-592F-4283-B081-0999D74E57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48D197-89C0-4131-A0E1-C27686820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83BB05-659C-4A4F-9211-573D88BBE0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5A276C-9641-4BA1-902D-D13A8377FF95}" type="datetimeFigureOut">
              <a:rPr lang="en-US" smtClean="0"/>
              <a:t>6/28/2019</a:t>
            </a:fld>
            <a:endParaRPr lang="en-US"/>
          </a:p>
        </p:txBody>
      </p:sp>
      <p:sp>
        <p:nvSpPr>
          <p:cNvPr id="5" name="Footer Placeholder 4">
            <a:extLst>
              <a:ext uri="{FF2B5EF4-FFF2-40B4-BE49-F238E27FC236}">
                <a16:creationId xmlns:a16="http://schemas.microsoft.com/office/drawing/2014/main" id="{3C1356F2-5498-44CC-A44E-6340CDF835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F85FE6-94E1-4EF6-B62E-6D20BE591A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23681C-C742-4AAE-AA02-C7F53C8AA12B}" type="slidenum">
              <a:rPr lang="en-US" smtClean="0"/>
              <a:t>‹#›</a:t>
            </a:fld>
            <a:endParaRPr lang="en-US"/>
          </a:p>
        </p:txBody>
      </p:sp>
    </p:spTree>
    <p:extLst>
      <p:ext uri="{BB962C8B-B14F-4D97-AF65-F5344CB8AC3E}">
        <p14:creationId xmlns:p14="http://schemas.microsoft.com/office/powerpoint/2010/main" val="2943349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166A11-2667-485D-8A29-C986B8273F67}"/>
              </a:ext>
            </a:extLst>
          </p:cNvPr>
          <p:cNvSpPr/>
          <p:nvPr/>
        </p:nvSpPr>
        <p:spPr>
          <a:xfrm>
            <a:off x="449178" y="1031029"/>
            <a:ext cx="7844589" cy="2862322"/>
          </a:xfrm>
          <a:prstGeom prst="rect">
            <a:avLst/>
          </a:prstGeom>
        </p:spPr>
        <p:txBody>
          <a:bodyPr wrap="square">
            <a:spAutoFit/>
          </a:bodyPr>
          <a:lstStyle/>
          <a:p>
            <a:r>
              <a:rPr lang="en-US" b="0" i="0" dirty="0">
                <a:solidFill>
                  <a:srgbClr val="9C27B0"/>
                </a:solidFill>
                <a:effectLst/>
                <a:latin typeface="Salsa"/>
              </a:rPr>
              <a:t>Our Philosophy</a:t>
            </a:r>
          </a:p>
          <a:p>
            <a:r>
              <a:rPr lang="en-US" b="0" i="0" dirty="0">
                <a:solidFill>
                  <a:srgbClr val="9C27B0"/>
                </a:solidFill>
                <a:effectLst/>
                <a:latin typeface="Salsa"/>
              </a:rPr>
              <a:t>At Children Are Unique Academy, we believe in creating </a:t>
            </a:r>
            <a:r>
              <a:rPr lang="en-US" dirty="0">
                <a:solidFill>
                  <a:srgbClr val="9C27B0"/>
                </a:solidFill>
                <a:latin typeface="Salsa"/>
              </a:rPr>
              <a:t>positive developmental interactions between children and their surroundings. </a:t>
            </a:r>
          </a:p>
          <a:p>
            <a:endParaRPr lang="en-US" b="0" i="0" dirty="0">
              <a:solidFill>
                <a:srgbClr val="9C27B0"/>
              </a:solidFill>
              <a:effectLst/>
              <a:latin typeface="Salsa"/>
            </a:endParaRPr>
          </a:p>
          <a:p>
            <a:r>
              <a:rPr lang="en-US" b="1" i="0" dirty="0">
                <a:solidFill>
                  <a:srgbClr val="212529"/>
                </a:solidFill>
                <a:effectLst/>
                <a:latin typeface="Open Sans"/>
              </a:rPr>
              <a:t>The early years of childhood are the most influential in a child’s life. </a:t>
            </a:r>
            <a:br>
              <a:rPr lang="en-US" b="0" i="0" dirty="0">
                <a:solidFill>
                  <a:srgbClr val="212529"/>
                </a:solidFill>
                <a:effectLst/>
                <a:latin typeface="Open Sans"/>
              </a:rPr>
            </a:br>
            <a:r>
              <a:rPr lang="en-US" b="0" i="0" dirty="0">
                <a:solidFill>
                  <a:srgbClr val="222222"/>
                </a:solidFill>
                <a:effectLst/>
                <a:latin typeface="times new roman" panose="02020603050405020304" pitchFamily="18" charset="0"/>
              </a:rPr>
              <a:t> We believe that young children learn most effectively when they have opportunities to explore their surroundings and experience a variety </a:t>
            </a:r>
            <a:r>
              <a:rPr lang="en-US" dirty="0">
                <a:solidFill>
                  <a:srgbClr val="222222"/>
                </a:solidFill>
                <a:latin typeface="times new roman" panose="02020603050405020304" pitchFamily="18" charset="0"/>
              </a:rPr>
              <a:t>of play</a:t>
            </a:r>
            <a:r>
              <a:rPr lang="en-US" b="0" i="0" dirty="0">
                <a:solidFill>
                  <a:srgbClr val="222222"/>
                </a:solidFill>
                <a:effectLst/>
                <a:latin typeface="times new roman" panose="02020603050405020304" pitchFamily="18" charset="0"/>
              </a:rPr>
              <a:t>.  We offer a nurturing, dynamic and diverse environment that encourages a love of learning and connection with others. </a:t>
            </a:r>
            <a:endParaRPr lang="en-US" dirty="0"/>
          </a:p>
          <a:p>
            <a:endParaRPr lang="en-US" b="0" i="0" dirty="0">
              <a:solidFill>
                <a:srgbClr val="212529"/>
              </a:solidFill>
              <a:effectLst/>
              <a:latin typeface="Open Sans"/>
            </a:endParaRPr>
          </a:p>
        </p:txBody>
      </p:sp>
      <p:sp>
        <p:nvSpPr>
          <p:cNvPr id="7" name="Rectangle 6">
            <a:extLst>
              <a:ext uri="{FF2B5EF4-FFF2-40B4-BE49-F238E27FC236}">
                <a16:creationId xmlns:a16="http://schemas.microsoft.com/office/drawing/2014/main" id="{EE6A8796-EC6D-4961-8CD4-C797CB8E5357}"/>
              </a:ext>
            </a:extLst>
          </p:cNvPr>
          <p:cNvSpPr/>
          <p:nvPr/>
        </p:nvSpPr>
        <p:spPr>
          <a:xfrm>
            <a:off x="449178" y="4170350"/>
            <a:ext cx="9095875" cy="2585323"/>
          </a:xfrm>
          <a:prstGeom prst="rect">
            <a:avLst/>
          </a:prstGeom>
        </p:spPr>
        <p:txBody>
          <a:bodyPr wrap="square">
            <a:spAutoFit/>
          </a:bodyPr>
          <a:lstStyle/>
          <a:p>
            <a:r>
              <a:rPr lang="en-US" b="0" i="0" dirty="0">
                <a:solidFill>
                  <a:srgbClr val="9C27B0"/>
                </a:solidFill>
                <a:effectLst/>
                <a:latin typeface="Salsa"/>
              </a:rPr>
              <a:t>Our Mission</a:t>
            </a:r>
          </a:p>
          <a:p>
            <a:r>
              <a:rPr lang="en-US" b="0" i="0" dirty="0">
                <a:solidFill>
                  <a:srgbClr val="9C27B0"/>
                </a:solidFill>
                <a:effectLst/>
                <a:latin typeface="Salsa"/>
              </a:rPr>
              <a:t>Children Are Unique Academy gently encourages children to discover their individual strengths and unique talents.</a:t>
            </a:r>
          </a:p>
          <a:p>
            <a:endParaRPr lang="en-US" b="0" i="0" dirty="0">
              <a:solidFill>
                <a:srgbClr val="9C27B0"/>
              </a:solidFill>
              <a:effectLst/>
              <a:latin typeface="Salsa"/>
            </a:endParaRPr>
          </a:p>
          <a:p>
            <a:r>
              <a:rPr lang="en-US" b="1" i="0" dirty="0">
                <a:solidFill>
                  <a:srgbClr val="212529"/>
                </a:solidFill>
                <a:effectLst/>
                <a:latin typeface="Open Sans"/>
              </a:rPr>
              <a:t>Each child possesses a marvelous capacity to learn. </a:t>
            </a:r>
            <a:br>
              <a:rPr lang="en-US" b="0" i="0" dirty="0">
                <a:solidFill>
                  <a:srgbClr val="212529"/>
                </a:solidFill>
                <a:effectLst/>
                <a:latin typeface="Open Sans"/>
              </a:rPr>
            </a:br>
            <a:r>
              <a:rPr lang="en-US" b="0" i="0" dirty="0">
                <a:solidFill>
                  <a:srgbClr val="212529"/>
                </a:solidFill>
                <a:effectLst/>
                <a:latin typeface="Open Sans"/>
              </a:rPr>
              <a:t>Not only to we provide quality care, but we also </a:t>
            </a:r>
            <a:r>
              <a:rPr lang="en-US" dirty="0">
                <a:solidFill>
                  <a:srgbClr val="212529"/>
                </a:solidFill>
                <a:latin typeface="Open Sans"/>
              </a:rPr>
              <a:t>go the extra mile to help every individual child reach his or her full potential. Our teachers and caregivers </a:t>
            </a:r>
            <a:r>
              <a:rPr lang="en-US" b="0" i="0" dirty="0">
                <a:solidFill>
                  <a:srgbClr val="212529"/>
                </a:solidFill>
                <a:effectLst/>
                <a:latin typeface="Open Sans"/>
              </a:rPr>
              <a:t>lead by example, demonstrating that </a:t>
            </a:r>
            <a:r>
              <a:rPr lang="en-US" dirty="0">
                <a:solidFill>
                  <a:srgbClr val="212529"/>
                </a:solidFill>
                <a:latin typeface="Open Sans"/>
              </a:rPr>
              <a:t>l</a:t>
            </a:r>
            <a:r>
              <a:rPr lang="en-US" b="0" i="0" dirty="0">
                <a:solidFill>
                  <a:srgbClr val="212529"/>
                </a:solidFill>
                <a:effectLst/>
                <a:latin typeface="Open Sans"/>
              </a:rPr>
              <a:t>earning is best accomplished </a:t>
            </a:r>
            <a:r>
              <a:rPr lang="en-US" dirty="0">
                <a:solidFill>
                  <a:srgbClr val="212529"/>
                </a:solidFill>
                <a:latin typeface="Open Sans"/>
              </a:rPr>
              <a:t>in spaces that are emotionally secure, </a:t>
            </a:r>
            <a:r>
              <a:rPr lang="en-US" b="0" i="0" dirty="0">
                <a:solidFill>
                  <a:srgbClr val="212529"/>
                </a:solidFill>
                <a:effectLst/>
                <a:latin typeface="Open Sans"/>
              </a:rPr>
              <a:t>physically safe, and all-around fun!</a:t>
            </a:r>
          </a:p>
        </p:txBody>
      </p:sp>
      <p:pic>
        <p:nvPicPr>
          <p:cNvPr id="12" name="Picture 11" descr="A picture containing indoor, sitting, toy&#10;&#10;Description automatically generated">
            <a:extLst>
              <a:ext uri="{FF2B5EF4-FFF2-40B4-BE49-F238E27FC236}">
                <a16:creationId xmlns:a16="http://schemas.microsoft.com/office/drawing/2014/main" id="{64C1127E-2A4C-4531-BA48-25B0DE3D8DC3}"/>
              </a:ext>
            </a:extLst>
          </p:cNvPr>
          <p:cNvPicPr>
            <a:picLocks noChangeAspect="1"/>
          </p:cNvPicPr>
          <p:nvPr/>
        </p:nvPicPr>
        <p:blipFill rotWithShape="1">
          <a:blip r:embed="rId2">
            <a:extLst>
              <a:ext uri="{28A0092B-C50C-407E-A947-70E740481C1C}">
                <a14:useLocalDpi xmlns:a14="http://schemas.microsoft.com/office/drawing/2010/main" val="0"/>
              </a:ext>
            </a:extLst>
          </a:blip>
          <a:srcRect l="7251" r="25614"/>
          <a:stretch/>
        </p:blipFill>
        <p:spPr>
          <a:xfrm rot="5400000">
            <a:off x="8468560" y="579237"/>
            <a:ext cx="2983830" cy="3333416"/>
          </a:xfrm>
          <a:prstGeom prst="rect">
            <a:avLst/>
          </a:prstGeom>
        </p:spPr>
      </p:pic>
      <p:pic>
        <p:nvPicPr>
          <p:cNvPr id="14" name="Picture 13">
            <a:extLst>
              <a:ext uri="{FF2B5EF4-FFF2-40B4-BE49-F238E27FC236}">
                <a16:creationId xmlns:a16="http://schemas.microsoft.com/office/drawing/2014/main" id="{BCBBE6FD-3B82-489E-B765-86ABDAE7C5AE}"/>
              </a:ext>
            </a:extLst>
          </p:cNvPr>
          <p:cNvPicPr>
            <a:picLocks noChangeAspect="1"/>
          </p:cNvPicPr>
          <p:nvPr/>
        </p:nvPicPr>
        <p:blipFill rotWithShape="1">
          <a:blip r:embed="rId3">
            <a:extLst>
              <a:ext uri="{28A0092B-C50C-407E-A947-70E740481C1C}">
                <a14:useLocalDpi xmlns:a14="http://schemas.microsoft.com/office/drawing/2010/main" val="0"/>
              </a:ext>
            </a:extLst>
          </a:blip>
          <a:srcRect t="15034" b="39190"/>
          <a:stretch/>
        </p:blipFill>
        <p:spPr>
          <a:xfrm>
            <a:off x="9545053" y="4390582"/>
            <a:ext cx="2358460" cy="2144857"/>
          </a:xfrm>
          <a:prstGeom prst="rect">
            <a:avLst/>
          </a:prstGeom>
        </p:spPr>
      </p:pic>
    </p:spTree>
    <p:extLst>
      <p:ext uri="{BB962C8B-B14F-4D97-AF65-F5344CB8AC3E}">
        <p14:creationId xmlns:p14="http://schemas.microsoft.com/office/powerpoint/2010/main" val="2042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41B0E0-46A7-46DB-8F6F-3EA99EF68FEE}"/>
              </a:ext>
            </a:extLst>
          </p:cNvPr>
          <p:cNvSpPr/>
          <p:nvPr/>
        </p:nvSpPr>
        <p:spPr>
          <a:xfrm>
            <a:off x="811427" y="238029"/>
            <a:ext cx="6616068" cy="2862322"/>
          </a:xfrm>
          <a:prstGeom prst="rect">
            <a:avLst/>
          </a:prstGeom>
        </p:spPr>
        <p:txBody>
          <a:bodyPr wrap="square">
            <a:spAutoFit/>
          </a:bodyPr>
          <a:lstStyle/>
          <a:p>
            <a:r>
              <a:rPr lang="en-US" b="0" i="0" dirty="0">
                <a:solidFill>
                  <a:srgbClr val="9C27B0"/>
                </a:solidFill>
                <a:effectLst/>
                <a:latin typeface="Salsa"/>
              </a:rPr>
              <a:t>Our Vision</a:t>
            </a:r>
          </a:p>
          <a:p>
            <a:r>
              <a:rPr lang="en-US" b="0" i="0" dirty="0">
                <a:solidFill>
                  <a:srgbClr val="9C27B0"/>
                </a:solidFill>
                <a:effectLst/>
                <a:latin typeface="Salsa"/>
              </a:rPr>
              <a:t>Children Are Unique Academy strives to be a community where caregivers and families work together to nurture happy, healthy, and bright children. </a:t>
            </a:r>
          </a:p>
          <a:p>
            <a:endParaRPr lang="en-US" dirty="0">
              <a:solidFill>
                <a:srgbClr val="9C27B0"/>
              </a:solidFill>
              <a:latin typeface="Salsa"/>
            </a:endParaRPr>
          </a:p>
          <a:p>
            <a:r>
              <a:rPr lang="en-US" b="1" i="0" dirty="0">
                <a:solidFill>
                  <a:srgbClr val="212529"/>
                </a:solidFill>
                <a:effectLst/>
                <a:latin typeface="Open Sans"/>
              </a:rPr>
              <a:t>We build trust with the families we support.</a:t>
            </a:r>
            <a:br>
              <a:rPr lang="en-US" b="0" i="0" dirty="0">
                <a:solidFill>
                  <a:srgbClr val="212529"/>
                </a:solidFill>
                <a:effectLst/>
                <a:latin typeface="Open Sans"/>
              </a:rPr>
            </a:br>
            <a:r>
              <a:rPr lang="en-US" b="0" i="0" dirty="0">
                <a:solidFill>
                  <a:srgbClr val="212529"/>
                </a:solidFill>
                <a:effectLst/>
                <a:latin typeface="Open Sans"/>
              </a:rPr>
              <a:t>We aim to create an environment where families feel confident about their child’s learning and development. By working in partnership with one another, we are able to give all children a sense of dignity, respect, and most of all, community. </a:t>
            </a:r>
          </a:p>
        </p:txBody>
      </p:sp>
      <p:sp>
        <p:nvSpPr>
          <p:cNvPr id="6" name="Rectangle 5">
            <a:extLst>
              <a:ext uri="{FF2B5EF4-FFF2-40B4-BE49-F238E27FC236}">
                <a16:creationId xmlns:a16="http://schemas.microsoft.com/office/drawing/2014/main" id="{9602BED4-55EC-4A02-B875-60C938CFC7E2}"/>
              </a:ext>
            </a:extLst>
          </p:cNvPr>
          <p:cNvSpPr/>
          <p:nvPr/>
        </p:nvSpPr>
        <p:spPr>
          <a:xfrm>
            <a:off x="699630" y="3176721"/>
            <a:ext cx="1910651" cy="369332"/>
          </a:xfrm>
          <a:prstGeom prst="rect">
            <a:avLst/>
          </a:prstGeom>
        </p:spPr>
        <p:txBody>
          <a:bodyPr wrap="none">
            <a:spAutoFit/>
          </a:bodyPr>
          <a:lstStyle/>
          <a:p>
            <a:r>
              <a:rPr lang="en-US" b="0" i="0" dirty="0">
                <a:solidFill>
                  <a:srgbClr val="F25141"/>
                </a:solidFill>
                <a:effectLst/>
                <a:latin typeface="Salsa"/>
              </a:rPr>
              <a:t>Qualified Teachers</a:t>
            </a:r>
            <a:endParaRPr lang="en-US" dirty="0"/>
          </a:p>
        </p:txBody>
      </p:sp>
      <p:sp>
        <p:nvSpPr>
          <p:cNvPr id="7" name="Rectangle 6">
            <a:extLst>
              <a:ext uri="{FF2B5EF4-FFF2-40B4-BE49-F238E27FC236}">
                <a16:creationId xmlns:a16="http://schemas.microsoft.com/office/drawing/2014/main" id="{6A10167B-4104-44BC-8B0E-AC1062E78298}"/>
              </a:ext>
            </a:extLst>
          </p:cNvPr>
          <p:cNvSpPr/>
          <p:nvPr/>
        </p:nvSpPr>
        <p:spPr>
          <a:xfrm>
            <a:off x="706041" y="4335501"/>
            <a:ext cx="1734770" cy="369332"/>
          </a:xfrm>
          <a:prstGeom prst="rect">
            <a:avLst/>
          </a:prstGeom>
        </p:spPr>
        <p:txBody>
          <a:bodyPr wrap="none">
            <a:spAutoFit/>
          </a:bodyPr>
          <a:lstStyle/>
          <a:p>
            <a:pPr algn="ctr"/>
            <a:r>
              <a:rPr lang="en-US" b="0" i="0" dirty="0">
                <a:solidFill>
                  <a:srgbClr val="FDD835"/>
                </a:solidFill>
                <a:effectLst/>
                <a:latin typeface="Salsa"/>
              </a:rPr>
              <a:t>Nu</a:t>
            </a:r>
            <a:r>
              <a:rPr lang="en-US" dirty="0">
                <a:solidFill>
                  <a:srgbClr val="FDD835"/>
                </a:solidFill>
                <a:latin typeface="Salsa"/>
              </a:rPr>
              <a:t>tritious Meals</a:t>
            </a:r>
            <a:endParaRPr lang="en-US" b="0" i="0" dirty="0">
              <a:solidFill>
                <a:srgbClr val="FDD835"/>
              </a:solidFill>
              <a:effectLst/>
              <a:latin typeface="Salsa"/>
            </a:endParaRPr>
          </a:p>
        </p:txBody>
      </p:sp>
      <p:sp>
        <p:nvSpPr>
          <p:cNvPr id="8" name="Rectangle 7">
            <a:extLst>
              <a:ext uri="{FF2B5EF4-FFF2-40B4-BE49-F238E27FC236}">
                <a16:creationId xmlns:a16="http://schemas.microsoft.com/office/drawing/2014/main" id="{7E94184A-562F-49E6-9261-39B5338E7B17}"/>
              </a:ext>
            </a:extLst>
          </p:cNvPr>
          <p:cNvSpPr/>
          <p:nvPr/>
        </p:nvSpPr>
        <p:spPr>
          <a:xfrm>
            <a:off x="699630" y="4805917"/>
            <a:ext cx="6096000" cy="369332"/>
          </a:xfrm>
          <a:prstGeom prst="rect">
            <a:avLst/>
          </a:prstGeom>
        </p:spPr>
        <p:txBody>
          <a:bodyPr>
            <a:spAutoFit/>
          </a:bodyPr>
          <a:lstStyle/>
          <a:p>
            <a:r>
              <a:rPr lang="en-US" b="0" i="0" dirty="0">
                <a:solidFill>
                  <a:srgbClr val="777777"/>
                </a:solidFill>
                <a:effectLst/>
                <a:latin typeface="Open Sans"/>
              </a:rPr>
              <a:t>We offer breakfast, lunch, and snacks throughout the day.</a:t>
            </a:r>
            <a:endParaRPr lang="en-US" dirty="0"/>
          </a:p>
        </p:txBody>
      </p:sp>
      <p:sp>
        <p:nvSpPr>
          <p:cNvPr id="9" name="Rectangle 8">
            <a:extLst>
              <a:ext uri="{FF2B5EF4-FFF2-40B4-BE49-F238E27FC236}">
                <a16:creationId xmlns:a16="http://schemas.microsoft.com/office/drawing/2014/main" id="{7EE26A44-0B12-44AC-A84F-74E4539482B4}"/>
              </a:ext>
            </a:extLst>
          </p:cNvPr>
          <p:cNvSpPr/>
          <p:nvPr/>
        </p:nvSpPr>
        <p:spPr>
          <a:xfrm>
            <a:off x="706041" y="3681279"/>
            <a:ext cx="5359609" cy="369332"/>
          </a:xfrm>
          <a:prstGeom prst="rect">
            <a:avLst/>
          </a:prstGeom>
        </p:spPr>
        <p:txBody>
          <a:bodyPr wrap="none">
            <a:spAutoFit/>
          </a:bodyPr>
          <a:lstStyle/>
          <a:p>
            <a:r>
              <a:rPr lang="en-US" b="0" i="0" dirty="0">
                <a:solidFill>
                  <a:srgbClr val="777777"/>
                </a:solidFill>
                <a:effectLst/>
                <a:latin typeface="Open Sans"/>
              </a:rPr>
              <a:t>Our teachers are compassionate, trained caregivers.</a:t>
            </a:r>
            <a:endParaRPr lang="en-US" dirty="0"/>
          </a:p>
        </p:txBody>
      </p:sp>
      <p:pic>
        <p:nvPicPr>
          <p:cNvPr id="13" name="Picture 12" descr="A picture containing indoor, floor&#10;&#10;Description automatically generated">
            <a:extLst>
              <a:ext uri="{FF2B5EF4-FFF2-40B4-BE49-F238E27FC236}">
                <a16:creationId xmlns:a16="http://schemas.microsoft.com/office/drawing/2014/main" id="{56E629FC-9BBF-406D-94DE-F27E48099461}"/>
              </a:ext>
            </a:extLst>
          </p:cNvPr>
          <p:cNvPicPr>
            <a:picLocks noChangeAspect="1"/>
          </p:cNvPicPr>
          <p:nvPr/>
        </p:nvPicPr>
        <p:blipFill rotWithShape="1">
          <a:blip r:embed="rId2">
            <a:extLst>
              <a:ext uri="{28A0092B-C50C-407E-A947-70E740481C1C}">
                <a14:useLocalDpi xmlns:a14="http://schemas.microsoft.com/office/drawing/2010/main" val="0"/>
              </a:ext>
            </a:extLst>
          </a:blip>
          <a:srcRect l="10760" r="29923"/>
          <a:stretch/>
        </p:blipFill>
        <p:spPr>
          <a:xfrm rot="5400000">
            <a:off x="7868897" y="57806"/>
            <a:ext cx="3200400" cy="4046546"/>
          </a:xfrm>
          <a:prstGeom prst="rect">
            <a:avLst/>
          </a:prstGeom>
        </p:spPr>
      </p:pic>
    </p:spTree>
    <p:extLst>
      <p:ext uri="{BB962C8B-B14F-4D97-AF65-F5344CB8AC3E}">
        <p14:creationId xmlns:p14="http://schemas.microsoft.com/office/powerpoint/2010/main" val="1650463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C0F8CE-625B-4C76-8343-19989CF5D4A2}"/>
              </a:ext>
            </a:extLst>
          </p:cNvPr>
          <p:cNvSpPr/>
          <p:nvPr/>
        </p:nvSpPr>
        <p:spPr>
          <a:xfrm>
            <a:off x="649334" y="748269"/>
            <a:ext cx="1971758" cy="369332"/>
          </a:xfrm>
          <a:prstGeom prst="rect">
            <a:avLst/>
          </a:prstGeom>
        </p:spPr>
        <p:txBody>
          <a:bodyPr wrap="none">
            <a:spAutoFit/>
          </a:bodyPr>
          <a:lstStyle/>
          <a:p>
            <a:pPr algn="ctr"/>
            <a:r>
              <a:rPr lang="en-US" b="0" i="0" dirty="0">
                <a:solidFill>
                  <a:srgbClr val="4CAF50"/>
                </a:solidFill>
                <a:effectLst/>
                <a:latin typeface="Salsa"/>
              </a:rPr>
              <a:t>Flexible Scheduling</a:t>
            </a:r>
          </a:p>
        </p:txBody>
      </p:sp>
      <p:sp>
        <p:nvSpPr>
          <p:cNvPr id="5" name="Rectangle 4">
            <a:extLst>
              <a:ext uri="{FF2B5EF4-FFF2-40B4-BE49-F238E27FC236}">
                <a16:creationId xmlns:a16="http://schemas.microsoft.com/office/drawing/2014/main" id="{2DD49648-7FE8-4702-8A96-3D4B890C63FF}"/>
              </a:ext>
            </a:extLst>
          </p:cNvPr>
          <p:cNvSpPr/>
          <p:nvPr/>
        </p:nvSpPr>
        <p:spPr>
          <a:xfrm>
            <a:off x="531864" y="2033372"/>
            <a:ext cx="1692771" cy="369332"/>
          </a:xfrm>
          <a:prstGeom prst="rect">
            <a:avLst/>
          </a:prstGeom>
        </p:spPr>
        <p:txBody>
          <a:bodyPr wrap="none">
            <a:spAutoFit/>
          </a:bodyPr>
          <a:lstStyle/>
          <a:p>
            <a:pPr algn="ctr"/>
            <a:r>
              <a:rPr lang="en-US" b="0" i="0" dirty="0">
                <a:solidFill>
                  <a:srgbClr val="2196F3"/>
                </a:solidFill>
                <a:effectLst/>
                <a:latin typeface="Salsa"/>
              </a:rPr>
              <a:t>Facility Features</a:t>
            </a:r>
          </a:p>
        </p:txBody>
      </p:sp>
      <p:sp>
        <p:nvSpPr>
          <p:cNvPr id="6" name="Rectangle 5">
            <a:extLst>
              <a:ext uri="{FF2B5EF4-FFF2-40B4-BE49-F238E27FC236}">
                <a16:creationId xmlns:a16="http://schemas.microsoft.com/office/drawing/2014/main" id="{ACA38A28-FB51-4767-842F-CA2F7BCD8C79}"/>
              </a:ext>
            </a:extLst>
          </p:cNvPr>
          <p:cNvSpPr/>
          <p:nvPr/>
        </p:nvSpPr>
        <p:spPr>
          <a:xfrm>
            <a:off x="649334" y="2591483"/>
            <a:ext cx="9421297" cy="369332"/>
          </a:xfrm>
          <a:prstGeom prst="rect">
            <a:avLst/>
          </a:prstGeom>
        </p:spPr>
        <p:txBody>
          <a:bodyPr wrap="none">
            <a:spAutoFit/>
          </a:bodyPr>
          <a:lstStyle/>
          <a:p>
            <a:r>
              <a:rPr lang="en-US" b="0" i="0" dirty="0">
                <a:solidFill>
                  <a:srgbClr val="777777"/>
                </a:solidFill>
                <a:effectLst/>
                <a:latin typeface="Open Sans"/>
              </a:rPr>
              <a:t>We have two buildings and an outdoor play area for children ages 6 weeks to 12 years old. </a:t>
            </a:r>
            <a:endParaRPr lang="en-US" dirty="0"/>
          </a:p>
        </p:txBody>
      </p:sp>
      <p:sp>
        <p:nvSpPr>
          <p:cNvPr id="7" name="Rectangle 6">
            <a:extLst>
              <a:ext uri="{FF2B5EF4-FFF2-40B4-BE49-F238E27FC236}">
                <a16:creationId xmlns:a16="http://schemas.microsoft.com/office/drawing/2014/main" id="{63CC3FFB-2300-4725-921B-E8F2FC0D43F7}"/>
              </a:ext>
            </a:extLst>
          </p:cNvPr>
          <p:cNvSpPr/>
          <p:nvPr/>
        </p:nvSpPr>
        <p:spPr>
          <a:xfrm>
            <a:off x="649334" y="1290595"/>
            <a:ext cx="9131411" cy="369332"/>
          </a:xfrm>
          <a:prstGeom prst="rect">
            <a:avLst/>
          </a:prstGeom>
        </p:spPr>
        <p:txBody>
          <a:bodyPr wrap="none">
            <a:spAutoFit/>
          </a:bodyPr>
          <a:lstStyle/>
          <a:p>
            <a:r>
              <a:rPr lang="en-US" b="0" i="0" dirty="0">
                <a:solidFill>
                  <a:srgbClr val="777777"/>
                </a:solidFill>
                <a:effectLst/>
                <a:latin typeface="Open Sans"/>
              </a:rPr>
              <a:t>We operate 6 AM-9 PM Sunday-Saturday, offering morning, daytime and evening care.</a:t>
            </a:r>
            <a:endParaRPr lang="en-US" dirty="0"/>
          </a:p>
        </p:txBody>
      </p:sp>
    </p:spTree>
    <p:extLst>
      <p:ext uri="{BB962C8B-B14F-4D97-AF65-F5344CB8AC3E}">
        <p14:creationId xmlns:p14="http://schemas.microsoft.com/office/powerpoint/2010/main" val="2618162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06ACCD-5E3C-45BF-8C48-F461C53B2FE9}"/>
              </a:ext>
            </a:extLst>
          </p:cNvPr>
          <p:cNvSpPr/>
          <p:nvPr/>
        </p:nvSpPr>
        <p:spPr>
          <a:xfrm>
            <a:off x="601361" y="3165384"/>
            <a:ext cx="4922109" cy="3139321"/>
          </a:xfrm>
          <a:prstGeom prst="rect">
            <a:avLst/>
          </a:prstGeom>
        </p:spPr>
        <p:txBody>
          <a:bodyPr wrap="square">
            <a:spAutoFit/>
          </a:bodyPr>
          <a:lstStyle/>
          <a:p>
            <a:pPr algn="ctr"/>
            <a:r>
              <a:rPr lang="en-US" b="0" i="0" dirty="0">
                <a:solidFill>
                  <a:srgbClr val="9C27B0"/>
                </a:solidFill>
                <a:effectLst/>
                <a:latin typeface="Salsa"/>
              </a:rPr>
              <a:t>Program</a:t>
            </a:r>
          </a:p>
          <a:p>
            <a:r>
              <a:rPr lang="en-US" b="0" i="0" dirty="0">
                <a:solidFill>
                  <a:srgbClr val="212529"/>
                </a:solidFill>
                <a:effectLst/>
                <a:latin typeface="Open Sans"/>
              </a:rPr>
              <a:t>Open Sunday-Saturday from 6 AM – 9 PM, we offer all-day care for children </a:t>
            </a:r>
            <a:r>
              <a:rPr lang="en-US" dirty="0">
                <a:solidFill>
                  <a:srgbClr val="212529"/>
                </a:solidFill>
                <a:latin typeface="Open Sans"/>
              </a:rPr>
              <a:t>who are </a:t>
            </a:r>
            <a:r>
              <a:rPr lang="en-US" b="0" i="0" dirty="0">
                <a:solidFill>
                  <a:srgbClr val="212529"/>
                </a:solidFill>
                <a:effectLst/>
                <a:latin typeface="Open Sans"/>
              </a:rPr>
              <a:t>6 weeks old to preschool-aged. We have one building for infants and toddlers, and a larger building for preschoolers. We also offer before and after-school care for elementary and middle school children (ages 6-12) in our larger building. We consult with families to create a program tha</a:t>
            </a:r>
            <a:r>
              <a:rPr lang="en-US" dirty="0">
                <a:solidFill>
                  <a:srgbClr val="212529"/>
                </a:solidFill>
                <a:latin typeface="Open Sans"/>
              </a:rPr>
              <a:t>t makes sense for them and their busy schedules. </a:t>
            </a:r>
            <a:endParaRPr lang="en-US" b="0" i="0" dirty="0">
              <a:solidFill>
                <a:srgbClr val="212529"/>
              </a:solidFill>
              <a:effectLst/>
              <a:latin typeface="Open Sans"/>
            </a:endParaRPr>
          </a:p>
        </p:txBody>
      </p:sp>
      <p:sp>
        <p:nvSpPr>
          <p:cNvPr id="5" name="Rectangle 4">
            <a:extLst>
              <a:ext uri="{FF2B5EF4-FFF2-40B4-BE49-F238E27FC236}">
                <a16:creationId xmlns:a16="http://schemas.microsoft.com/office/drawing/2014/main" id="{9B0A9679-C7C3-41B3-9385-DE54F8342EB1}"/>
              </a:ext>
            </a:extLst>
          </p:cNvPr>
          <p:cNvSpPr/>
          <p:nvPr/>
        </p:nvSpPr>
        <p:spPr>
          <a:xfrm>
            <a:off x="6096000" y="3152000"/>
            <a:ext cx="5651157" cy="3416320"/>
          </a:xfrm>
          <a:prstGeom prst="rect">
            <a:avLst/>
          </a:prstGeom>
        </p:spPr>
        <p:txBody>
          <a:bodyPr wrap="square">
            <a:spAutoFit/>
          </a:bodyPr>
          <a:lstStyle/>
          <a:p>
            <a:pPr algn="ctr"/>
            <a:r>
              <a:rPr lang="en-US" b="0" i="0" dirty="0">
                <a:solidFill>
                  <a:srgbClr val="9C27B0"/>
                </a:solidFill>
                <a:effectLst/>
                <a:latin typeface="Salsa"/>
              </a:rPr>
              <a:t>A Brief History</a:t>
            </a:r>
          </a:p>
          <a:p>
            <a:r>
              <a:rPr lang="en-US" dirty="0"/>
              <a:t>Children Are Unique Academy was founded in 2017 by Annette </a:t>
            </a:r>
            <a:r>
              <a:rPr lang="en-US" dirty="0" err="1"/>
              <a:t>Smoote</a:t>
            </a:r>
            <a:r>
              <a:rPr lang="en-US" dirty="0"/>
              <a:t> and Sherri Cole, who believe that all children are unique no matter their race, ethnicity or gender.  Both women had over 24 years of experience working with children, and so they used their combined skills to form and operate their own childcare center. Annette and Sherri wanted to create a place where parents knew their children would be safe and well taken care of.  Today, Annette and Sherri are fully committed to running a top-quality daycare center and go above and beyond to make sure everything runs smoothly. </a:t>
            </a:r>
            <a:endParaRPr lang="en-US" b="0" i="0" dirty="0">
              <a:solidFill>
                <a:srgbClr val="212529"/>
              </a:solidFill>
              <a:effectLst/>
              <a:latin typeface="Open Sans"/>
            </a:endParaRPr>
          </a:p>
        </p:txBody>
      </p:sp>
      <p:pic>
        <p:nvPicPr>
          <p:cNvPr id="6" name="Picture 5" descr="A picture containing indoor, wall, floor&#10;&#10;Description automatically generated">
            <a:extLst>
              <a:ext uri="{FF2B5EF4-FFF2-40B4-BE49-F238E27FC236}">
                <a16:creationId xmlns:a16="http://schemas.microsoft.com/office/drawing/2014/main" id="{084D976A-0C40-4477-9F2A-BC48CD618BBA}"/>
              </a:ext>
            </a:extLst>
          </p:cNvPr>
          <p:cNvPicPr>
            <a:picLocks noChangeAspect="1"/>
          </p:cNvPicPr>
          <p:nvPr/>
        </p:nvPicPr>
        <p:blipFill rotWithShape="1">
          <a:blip r:embed="rId2">
            <a:extLst>
              <a:ext uri="{28A0092B-C50C-407E-A947-70E740481C1C}">
                <a14:useLocalDpi xmlns:a14="http://schemas.microsoft.com/office/drawing/2010/main" val="0"/>
              </a:ext>
            </a:extLst>
          </a:blip>
          <a:srcRect l="17478" r="24144"/>
          <a:stretch/>
        </p:blipFill>
        <p:spPr>
          <a:xfrm rot="5400000">
            <a:off x="1454793" y="-117802"/>
            <a:ext cx="2862321" cy="3677284"/>
          </a:xfrm>
          <a:prstGeom prst="rect">
            <a:avLst/>
          </a:prstGeom>
        </p:spPr>
      </p:pic>
      <p:pic>
        <p:nvPicPr>
          <p:cNvPr id="8" name="Picture 7" descr="A picture containing yellow, outdoor, sitting&#10;&#10;Description automatically generated">
            <a:extLst>
              <a:ext uri="{FF2B5EF4-FFF2-40B4-BE49-F238E27FC236}">
                <a16:creationId xmlns:a16="http://schemas.microsoft.com/office/drawing/2014/main" id="{FF3506DC-1288-4E35-A9FC-6CD68F447F10}"/>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6959"/>
          <a:stretch/>
        </p:blipFill>
        <p:spPr>
          <a:xfrm rot="5400000">
            <a:off x="7369374" y="-117803"/>
            <a:ext cx="2634887" cy="3677285"/>
          </a:xfrm>
          <a:prstGeom prst="rect">
            <a:avLst/>
          </a:prstGeom>
        </p:spPr>
      </p:pic>
    </p:spTree>
    <p:extLst>
      <p:ext uri="{BB962C8B-B14F-4D97-AF65-F5344CB8AC3E}">
        <p14:creationId xmlns:p14="http://schemas.microsoft.com/office/powerpoint/2010/main" val="465124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6540CF-5084-40A4-9D1E-442CB5C9B5C6}"/>
              </a:ext>
            </a:extLst>
          </p:cNvPr>
          <p:cNvSpPr/>
          <p:nvPr/>
        </p:nvSpPr>
        <p:spPr>
          <a:xfrm>
            <a:off x="403654" y="172995"/>
            <a:ext cx="6096000" cy="6740307"/>
          </a:xfrm>
          <a:prstGeom prst="rect">
            <a:avLst/>
          </a:prstGeom>
        </p:spPr>
        <p:txBody>
          <a:bodyPr>
            <a:spAutoFit/>
          </a:bodyPr>
          <a:lstStyle/>
          <a:p>
            <a:pPr algn="ctr" fontAlgn="base"/>
            <a:endParaRPr lang="en-US" sz="1600" dirty="0">
              <a:solidFill>
                <a:srgbClr val="704825"/>
              </a:solidFill>
              <a:latin typeface="Salsa"/>
            </a:endParaRPr>
          </a:p>
          <a:p>
            <a:pPr fontAlgn="base"/>
            <a:r>
              <a:rPr lang="en-US" sz="1600" dirty="0">
                <a:latin typeface="inherit"/>
              </a:rPr>
              <a:t>To begin the enrollment process, call us at </a:t>
            </a:r>
            <a:r>
              <a:rPr lang="en-US" sz="1600" dirty="0"/>
              <a:t>314-300-8481</a:t>
            </a:r>
            <a:r>
              <a:rPr lang="en-US" sz="1600" dirty="0">
                <a:latin typeface="inherit"/>
              </a:rPr>
              <a:t> to schedule a tour of Children are Unique Academy. Together, we will develop a plan that makes the most sense for you and your child. </a:t>
            </a:r>
          </a:p>
          <a:p>
            <a:pPr fontAlgn="base"/>
            <a:endParaRPr lang="en-US" sz="1600" dirty="0">
              <a:latin typeface="inherit"/>
            </a:endParaRPr>
          </a:p>
          <a:p>
            <a:pPr fontAlgn="base"/>
            <a:r>
              <a:rPr lang="en-US" sz="1600" dirty="0">
                <a:latin typeface="inherit"/>
              </a:rPr>
              <a:t>We invite parents and guardians to enroll their children ranging in age six weeks through twelve years to apply for full- or part-time care. They will be considered without regard to race, color, national origin, gender, age, religion, disability, or any other basis protected by federal, state, or local law.</a:t>
            </a:r>
          </a:p>
          <a:p>
            <a:pPr fontAlgn="base"/>
            <a:endParaRPr lang="en-US" sz="1600" dirty="0">
              <a:latin typeface="inherit"/>
            </a:endParaRPr>
          </a:p>
          <a:p>
            <a:pPr fontAlgn="base"/>
            <a:r>
              <a:rPr lang="en-US" sz="1600" dirty="0">
                <a:latin typeface="inherit"/>
              </a:rPr>
              <a:t>Below are mandatory documents needed in the enrollment process. We encourage you to fill them out as soon as possible. </a:t>
            </a:r>
          </a:p>
          <a:p>
            <a:pPr fontAlgn="base"/>
            <a:br>
              <a:rPr lang="en-US" sz="1600" dirty="0">
                <a:latin typeface="inherit"/>
              </a:rPr>
            </a:br>
            <a:endParaRPr lang="en-US" sz="1600" dirty="0">
              <a:latin typeface="inherit"/>
            </a:endParaRPr>
          </a:p>
          <a:p>
            <a:pPr fontAlgn="base"/>
            <a:r>
              <a:rPr lang="en-US" sz="1600" b="1" dirty="0">
                <a:latin typeface="inherit"/>
              </a:rPr>
              <a:t>For all children:</a:t>
            </a:r>
          </a:p>
          <a:p>
            <a:pPr fontAlgn="base"/>
            <a:r>
              <a:rPr lang="en-US" sz="1600" dirty="0"/>
              <a:t>Childcare Enrollment Form.PDF</a:t>
            </a:r>
          </a:p>
          <a:p>
            <a:pPr fontAlgn="base"/>
            <a:endParaRPr lang="en-US" sz="1600" dirty="0"/>
          </a:p>
          <a:p>
            <a:pPr fontAlgn="base"/>
            <a:r>
              <a:rPr lang="en-US" sz="1600" b="1" dirty="0"/>
              <a:t>For Infants/Toddlers:</a:t>
            </a:r>
          </a:p>
          <a:p>
            <a:pPr fontAlgn="base"/>
            <a:r>
              <a:rPr lang="en-US" sz="1600" dirty="0"/>
              <a:t>Infant &amp; toddler Feeding and Care Plan.PDF</a:t>
            </a:r>
          </a:p>
          <a:p>
            <a:pPr fontAlgn="base"/>
            <a:endParaRPr lang="en-US" sz="1600" b="1" dirty="0"/>
          </a:p>
          <a:p>
            <a:pPr fontAlgn="base"/>
            <a:r>
              <a:rPr lang="en-US" sz="1600" b="1" dirty="0"/>
              <a:t>For Infants/Toddlers/Preschoolers:</a:t>
            </a:r>
          </a:p>
          <a:p>
            <a:pPr fontAlgn="base"/>
            <a:r>
              <a:rPr lang="en-US" sz="1600" dirty="0"/>
              <a:t>Child Medical Examination Report.PDF</a:t>
            </a:r>
          </a:p>
          <a:p>
            <a:pPr fontAlgn="base"/>
            <a:endParaRPr lang="en-US" sz="1600" dirty="0"/>
          </a:p>
          <a:p>
            <a:pPr fontAlgn="base"/>
            <a:r>
              <a:rPr lang="en-US" sz="1600" b="1" dirty="0"/>
              <a:t>For School-Age Children:</a:t>
            </a:r>
          </a:p>
          <a:p>
            <a:pPr fontAlgn="base"/>
            <a:r>
              <a:rPr lang="en-US" sz="1600" dirty="0"/>
              <a:t>Parents Health Statement for School-Age Child.PDF</a:t>
            </a:r>
          </a:p>
        </p:txBody>
      </p:sp>
      <p:pic>
        <p:nvPicPr>
          <p:cNvPr id="6" name="Picture 5" descr="A person lying on a colorful blanket&#10;&#10;Description automatically generated">
            <a:extLst>
              <a:ext uri="{FF2B5EF4-FFF2-40B4-BE49-F238E27FC236}">
                <a16:creationId xmlns:a16="http://schemas.microsoft.com/office/drawing/2014/main" id="{6BDD88D0-D6E1-4B4F-865F-6D69AC4BA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14033" y="641608"/>
            <a:ext cx="3748903" cy="2811677"/>
          </a:xfrm>
          <a:prstGeom prst="rect">
            <a:avLst/>
          </a:prstGeom>
        </p:spPr>
      </p:pic>
    </p:spTree>
    <p:extLst>
      <p:ext uri="{BB962C8B-B14F-4D97-AF65-F5344CB8AC3E}">
        <p14:creationId xmlns:p14="http://schemas.microsoft.com/office/powerpoint/2010/main" val="2932733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891D18-1ED2-4971-8CFC-94FB0EF79B0A}"/>
              </a:ext>
            </a:extLst>
          </p:cNvPr>
          <p:cNvSpPr/>
          <p:nvPr/>
        </p:nvSpPr>
        <p:spPr>
          <a:xfrm>
            <a:off x="429668" y="1720840"/>
            <a:ext cx="5839326" cy="3416320"/>
          </a:xfrm>
          <a:prstGeom prst="rect">
            <a:avLst/>
          </a:prstGeom>
        </p:spPr>
        <p:txBody>
          <a:bodyPr wrap="square">
            <a:spAutoFit/>
          </a:bodyPr>
          <a:lstStyle/>
          <a:p>
            <a:r>
              <a:rPr lang="en-US" dirty="0">
                <a:solidFill>
                  <a:srgbClr val="212529"/>
                </a:solidFill>
                <a:latin typeface="Open Sans"/>
              </a:rPr>
              <a:t>Children Are Unique Academy was founded in 2017 by Annette </a:t>
            </a:r>
            <a:r>
              <a:rPr lang="en-US" dirty="0" err="1">
                <a:solidFill>
                  <a:srgbClr val="212529"/>
                </a:solidFill>
                <a:latin typeface="Open Sans"/>
              </a:rPr>
              <a:t>Smoote</a:t>
            </a:r>
            <a:r>
              <a:rPr lang="en-US" dirty="0">
                <a:solidFill>
                  <a:srgbClr val="212529"/>
                </a:solidFill>
                <a:latin typeface="Open Sans"/>
              </a:rPr>
              <a:t> and Sherri Cole, who believe that all children are unique no matter their race, ethnicity or gender. Both women had over 24 years of experience working with children, and so they used their combined skills to form and open their own childcare center. Annette and Sherri wanted to create a place where parents knew their children would be safe and well taken care of. Today, Annette, Sherri, and their team of kind and knowledgeable teachers are fully committed to this top-quality daycare center. They go above and beyond to make sure everything runs smoothly.</a:t>
            </a:r>
            <a:endParaRPr lang="en-US" dirty="0"/>
          </a:p>
        </p:txBody>
      </p:sp>
      <p:sp>
        <p:nvSpPr>
          <p:cNvPr id="6" name="Rectangle 5">
            <a:extLst>
              <a:ext uri="{FF2B5EF4-FFF2-40B4-BE49-F238E27FC236}">
                <a16:creationId xmlns:a16="http://schemas.microsoft.com/office/drawing/2014/main" id="{95216722-B263-4F8E-8489-D0C03E118F42}"/>
              </a:ext>
            </a:extLst>
          </p:cNvPr>
          <p:cNvSpPr/>
          <p:nvPr/>
        </p:nvSpPr>
        <p:spPr>
          <a:xfrm>
            <a:off x="4915624" y="617114"/>
            <a:ext cx="1915910" cy="646331"/>
          </a:xfrm>
          <a:prstGeom prst="rect">
            <a:avLst/>
          </a:prstGeom>
        </p:spPr>
        <p:txBody>
          <a:bodyPr wrap="none">
            <a:spAutoFit/>
          </a:bodyPr>
          <a:lstStyle/>
          <a:p>
            <a:pPr algn="ctr" fontAlgn="base"/>
            <a:r>
              <a:rPr lang="en-US" sz="3600" dirty="0">
                <a:solidFill>
                  <a:srgbClr val="7030A0"/>
                </a:solidFill>
                <a:latin typeface="Salsa"/>
              </a:rPr>
              <a:t>About Us</a:t>
            </a:r>
            <a:endParaRPr lang="en-US" sz="3600" b="0" i="0" dirty="0">
              <a:solidFill>
                <a:srgbClr val="7030A0"/>
              </a:solidFill>
              <a:effectLst/>
              <a:latin typeface="Salsa"/>
            </a:endParaRPr>
          </a:p>
        </p:txBody>
      </p:sp>
      <p:pic>
        <p:nvPicPr>
          <p:cNvPr id="10" name="Picture 9" descr="A person sitting in a plastic toy&#10;&#10;Description automatically generated">
            <a:extLst>
              <a:ext uri="{FF2B5EF4-FFF2-40B4-BE49-F238E27FC236}">
                <a16:creationId xmlns:a16="http://schemas.microsoft.com/office/drawing/2014/main" id="{9C3E50D4-6813-4AEC-AC55-68D4F6F41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5773" y="1517047"/>
            <a:ext cx="3768811" cy="3995090"/>
          </a:xfrm>
          <a:prstGeom prst="rect">
            <a:avLst/>
          </a:prstGeom>
        </p:spPr>
      </p:pic>
    </p:spTree>
    <p:extLst>
      <p:ext uri="{BB962C8B-B14F-4D97-AF65-F5344CB8AC3E}">
        <p14:creationId xmlns:p14="http://schemas.microsoft.com/office/powerpoint/2010/main" val="244318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posing for the camera&#10;&#10;Description automatically generated">
            <a:extLst>
              <a:ext uri="{FF2B5EF4-FFF2-40B4-BE49-F238E27FC236}">
                <a16:creationId xmlns:a16="http://schemas.microsoft.com/office/drawing/2014/main" id="{4EBF1882-E044-423A-A240-D196CF15F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82" y="702480"/>
            <a:ext cx="1681738" cy="2973805"/>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2B042225-D8A1-4124-A7AB-AC9FC8CA1297}"/>
              </a:ext>
            </a:extLst>
          </p:cNvPr>
          <p:cNvPicPr>
            <a:picLocks noChangeAspect="1"/>
          </p:cNvPicPr>
          <p:nvPr/>
        </p:nvPicPr>
        <p:blipFill rotWithShape="1">
          <a:blip r:embed="rId3">
            <a:extLst>
              <a:ext uri="{28A0092B-C50C-407E-A947-70E740481C1C}">
                <a14:useLocalDpi xmlns:a14="http://schemas.microsoft.com/office/drawing/2010/main" val="0"/>
              </a:ext>
            </a:extLst>
          </a:blip>
          <a:srcRect t="7764" b="-2005"/>
          <a:stretch/>
        </p:blipFill>
        <p:spPr>
          <a:xfrm>
            <a:off x="6358274" y="702480"/>
            <a:ext cx="1589646" cy="2923155"/>
          </a:xfrm>
          <a:prstGeom prst="rect">
            <a:avLst/>
          </a:prstGeom>
        </p:spPr>
      </p:pic>
      <p:sp>
        <p:nvSpPr>
          <p:cNvPr id="8" name="Rectangle 7">
            <a:extLst>
              <a:ext uri="{FF2B5EF4-FFF2-40B4-BE49-F238E27FC236}">
                <a16:creationId xmlns:a16="http://schemas.microsoft.com/office/drawing/2014/main" id="{1C68E3D7-9C34-498F-AEC7-8D763E47922E}"/>
              </a:ext>
            </a:extLst>
          </p:cNvPr>
          <p:cNvSpPr/>
          <p:nvPr/>
        </p:nvSpPr>
        <p:spPr>
          <a:xfrm>
            <a:off x="2197769" y="635110"/>
            <a:ext cx="3769894" cy="3108543"/>
          </a:xfrm>
          <a:prstGeom prst="rect">
            <a:avLst/>
          </a:prstGeom>
        </p:spPr>
        <p:txBody>
          <a:bodyPr wrap="square">
            <a:spAutoFit/>
          </a:bodyPr>
          <a:lstStyle/>
          <a:p>
            <a:r>
              <a:rPr lang="en-US" sz="1400" dirty="0">
                <a:latin typeface="Arial" panose="020B0604020202020204" pitchFamily="34" charset="0"/>
                <a:ea typeface="Calibri" panose="020F0502020204030204" pitchFamily="34" charset="0"/>
                <a:cs typeface="Times New Roman" panose="02020603050405020304" pitchFamily="18" charset="0"/>
              </a:rPr>
              <a:t>Hello, my name is Annette and I’m one of the co-founders of Children Are Unique Academy. I’ve worked with children for over 25 years. I have an AAS Degree in Early Care Education and a BA Degree in Human Services.  I’ve worked with all age groups from 6 weeks to 14 years of age, both in daycare and preschools, in the classrooms and also as a supervisor.  Working with children is one of my most rewarding experiences.  What amazes me most is seeing my old students who still remember me. There isn’t anything I would rather do than work with children and their families—it’s my passion!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118784CD-66D0-42A7-A238-D6F84EA563F5}"/>
              </a:ext>
            </a:extLst>
          </p:cNvPr>
          <p:cNvSpPr/>
          <p:nvPr/>
        </p:nvSpPr>
        <p:spPr>
          <a:xfrm>
            <a:off x="8109284" y="763615"/>
            <a:ext cx="3769894" cy="2462213"/>
          </a:xfrm>
          <a:prstGeom prst="rect">
            <a:avLst/>
          </a:prstGeom>
        </p:spPr>
        <p:txBody>
          <a:bodyPr wrap="square">
            <a:spAutoFit/>
          </a:bodyPr>
          <a:lstStyle/>
          <a:p>
            <a:r>
              <a:rPr lang="en-US" sz="1400" dirty="0">
                <a:latin typeface="Arial" panose="020B0604020202020204" pitchFamily="34" charset="0"/>
                <a:ea typeface="Calibri" panose="020F0502020204030204" pitchFamily="34" charset="0"/>
                <a:cs typeface="Times New Roman" panose="02020603050405020304" pitchFamily="18" charset="0"/>
              </a:rPr>
              <a:t>Hi, I’m Ms. Star and I have a passion for children.  I love to watch children explore and learn new things.  It’s so amazing watching little children grow up.   Being able to enjoy them is wonderful, but it is also amazing to assist the parents. These children are my #1 priority and I’ll do any and everything in my power to make sure that they are properly cared for and safe.  I have 10 years of experience working with children and am looking forward to many more.</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A person wearing a white shirt&#10;&#10;Description automatically generated">
            <a:extLst>
              <a:ext uri="{FF2B5EF4-FFF2-40B4-BE49-F238E27FC236}">
                <a16:creationId xmlns:a16="http://schemas.microsoft.com/office/drawing/2014/main" id="{C7C5FAC3-47B6-45D0-96E1-21F0BD25D7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674" y="4131275"/>
            <a:ext cx="1562100" cy="3048001"/>
          </a:xfrm>
          <a:prstGeom prst="rect">
            <a:avLst/>
          </a:prstGeom>
        </p:spPr>
      </p:pic>
      <p:sp>
        <p:nvSpPr>
          <p:cNvPr id="12" name="Rectangle 11">
            <a:extLst>
              <a:ext uri="{FF2B5EF4-FFF2-40B4-BE49-F238E27FC236}">
                <a16:creationId xmlns:a16="http://schemas.microsoft.com/office/drawing/2014/main" id="{864BCADA-4B75-4455-8DD2-8B231A939F16}"/>
              </a:ext>
            </a:extLst>
          </p:cNvPr>
          <p:cNvSpPr/>
          <p:nvPr/>
        </p:nvSpPr>
        <p:spPr>
          <a:xfrm>
            <a:off x="2355177" y="4131275"/>
            <a:ext cx="3650240" cy="2246769"/>
          </a:xfrm>
          <a:prstGeom prst="rect">
            <a:avLst/>
          </a:prstGeom>
        </p:spPr>
        <p:txBody>
          <a:bodyPr wrap="square">
            <a:spAutoFit/>
          </a:bodyPr>
          <a:lstStyle/>
          <a:p>
            <a:r>
              <a:rPr lang="en-US" sz="1400"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Hello, my name is Alexis and I've been working at Children Are Unique Academy since March 2018.  I will be finishing my degree at Forest Park Community College and taking Early Care Education classes.  I have 6+ years of experience working with children and find it rewarding. My passion is working with children, and my goal is to make each child I teach excel before leaving for kindergarten. </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998B1A85-412F-4949-8F07-7E5FC55C996B}"/>
              </a:ext>
            </a:extLst>
          </p:cNvPr>
          <p:cNvSpPr/>
          <p:nvPr/>
        </p:nvSpPr>
        <p:spPr>
          <a:xfrm>
            <a:off x="4852941" y="61299"/>
            <a:ext cx="1967142" cy="369332"/>
          </a:xfrm>
          <a:prstGeom prst="rect">
            <a:avLst/>
          </a:prstGeom>
        </p:spPr>
        <p:txBody>
          <a:bodyPr wrap="none">
            <a:spAutoFit/>
          </a:bodyPr>
          <a:lstStyle/>
          <a:p>
            <a:pPr algn="ctr" fontAlgn="base"/>
            <a:r>
              <a:rPr lang="en-US" dirty="0">
                <a:solidFill>
                  <a:srgbClr val="7030A0"/>
                </a:solidFill>
                <a:latin typeface="Salsa"/>
              </a:rPr>
              <a:t>Meet Our Teachers</a:t>
            </a:r>
          </a:p>
        </p:txBody>
      </p:sp>
      <p:sp>
        <p:nvSpPr>
          <p:cNvPr id="14" name="Rectangle 13">
            <a:extLst>
              <a:ext uri="{FF2B5EF4-FFF2-40B4-BE49-F238E27FC236}">
                <a16:creationId xmlns:a16="http://schemas.microsoft.com/office/drawing/2014/main" id="{AEB0E55B-3254-4A52-98D2-D21CD56630F5}"/>
              </a:ext>
            </a:extLst>
          </p:cNvPr>
          <p:cNvSpPr/>
          <p:nvPr/>
        </p:nvSpPr>
        <p:spPr>
          <a:xfrm>
            <a:off x="8222662" y="4131275"/>
            <a:ext cx="3543138" cy="2031325"/>
          </a:xfrm>
          <a:prstGeom prst="rect">
            <a:avLst/>
          </a:prstGeom>
        </p:spPr>
        <p:txBody>
          <a:bodyPr wrap="square">
            <a:spAutoFit/>
          </a:bodyPr>
          <a:lstStyle/>
          <a:p>
            <a:r>
              <a:rPr lang="en-US" sz="1400"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Hi my name is Lela, and I have 22 years of experience working in childcare. I have a passion for children; they are unique and I like to watch them learn and grow.  I take pride in working with all age groups because I know that one day they will become someone important.  I love them all and wouldn't want to work in any other field. </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descr="A person standing in a room&#10;&#10;Description automatically generated">
            <a:extLst>
              <a:ext uri="{FF2B5EF4-FFF2-40B4-BE49-F238E27FC236}">
                <a16:creationId xmlns:a16="http://schemas.microsoft.com/office/drawing/2014/main" id="{17131768-C010-4449-8355-228B260E7F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5820" y="4131276"/>
            <a:ext cx="1562100" cy="3048000"/>
          </a:xfrm>
          <a:prstGeom prst="rect">
            <a:avLst/>
          </a:prstGeom>
        </p:spPr>
      </p:pic>
    </p:spTree>
    <p:extLst>
      <p:ext uri="{BB962C8B-B14F-4D97-AF65-F5344CB8AC3E}">
        <p14:creationId xmlns:p14="http://schemas.microsoft.com/office/powerpoint/2010/main" val="165664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erson&#10;&#10;Description automatically generated">
            <a:extLst>
              <a:ext uri="{FF2B5EF4-FFF2-40B4-BE49-F238E27FC236}">
                <a16:creationId xmlns:a16="http://schemas.microsoft.com/office/drawing/2014/main" id="{7D3C1CF7-039D-405B-AB1A-3AF222071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73" y="351089"/>
            <a:ext cx="1548574" cy="3077911"/>
          </a:xfrm>
          <a:prstGeom prst="rect">
            <a:avLst/>
          </a:prstGeom>
        </p:spPr>
      </p:pic>
      <p:sp>
        <p:nvSpPr>
          <p:cNvPr id="7" name="Rectangle 6">
            <a:extLst>
              <a:ext uri="{FF2B5EF4-FFF2-40B4-BE49-F238E27FC236}">
                <a16:creationId xmlns:a16="http://schemas.microsoft.com/office/drawing/2014/main" id="{6F0F383F-7F2C-4B06-9AFE-6419338F412A}"/>
              </a:ext>
            </a:extLst>
          </p:cNvPr>
          <p:cNvSpPr/>
          <p:nvPr/>
        </p:nvSpPr>
        <p:spPr>
          <a:xfrm>
            <a:off x="2401615" y="351089"/>
            <a:ext cx="3463158" cy="3754874"/>
          </a:xfrm>
          <a:prstGeom prst="rect">
            <a:avLst/>
          </a:prstGeom>
        </p:spPr>
        <p:txBody>
          <a:bodyPr wrap="square">
            <a:spAutoFit/>
          </a:bodyPr>
          <a:lstStyle/>
          <a:p>
            <a:r>
              <a:rPr lang="en-US" sz="1400"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My name is Jenny, I’m 34 years old, and married with four kids. I went to college to pursue a career in the medical field, up until a year ago when I came to Children Are Unique. I became a teacher to contribute to my community in a meaningful way, and teaching is one of the most direct ways to make an impact. What parents can expect out of my two-year-old class is for me to provide fun learning experiences that encourage their young toddler to explore their environment and interact with peers and teachers. Children in my classroom are introduced to different types of learning experiences based on their individual developmental needs and interests.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95D1EF46-5F8A-4CD8-9992-397EC073E09B}"/>
              </a:ext>
            </a:extLst>
          </p:cNvPr>
          <p:cNvSpPr/>
          <p:nvPr/>
        </p:nvSpPr>
        <p:spPr>
          <a:xfrm>
            <a:off x="8797159" y="351089"/>
            <a:ext cx="3047468" cy="2246769"/>
          </a:xfrm>
          <a:prstGeom prst="rect">
            <a:avLst/>
          </a:prstGeom>
        </p:spPr>
        <p:txBody>
          <a:bodyPr wrap="square">
            <a:spAutoFit/>
          </a:bodyPr>
          <a:lstStyle/>
          <a:p>
            <a:r>
              <a:rPr lang="en-US" sz="1400"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Hello my name is Gloria, and I've been working at Children Are Unique since they opened in March 2018.  I enjoy working with the infants and find it to be so much fun.  I've really become attached to all of the babies.  In my spare time, I like going to the stores just to find something to buy for the little ones.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28" name="Picture 4" descr="Image result for question mark">
            <a:extLst>
              <a:ext uri="{FF2B5EF4-FFF2-40B4-BE49-F238E27FC236}">
                <a16:creationId xmlns:a16="http://schemas.microsoft.com/office/drawing/2014/main" id="{842F951F-4966-48CB-9FDE-38D02CF92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506" y="233034"/>
            <a:ext cx="161925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38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747</Words>
  <Application>Microsoft Office PowerPoint</Application>
  <PresentationFormat>Widescreen</PresentationFormat>
  <Paragraphs>51</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inherit</vt:lpstr>
      <vt:lpstr>Open Sans</vt:lpstr>
      <vt:lpstr>Salsa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Hawn</dc:creator>
  <cp:lastModifiedBy>Alyssa Hawn</cp:lastModifiedBy>
  <cp:revision>18</cp:revision>
  <dcterms:created xsi:type="dcterms:W3CDTF">2019-05-17T15:46:58Z</dcterms:created>
  <dcterms:modified xsi:type="dcterms:W3CDTF">2019-06-28T18:16:55Z</dcterms:modified>
</cp:coreProperties>
</file>